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29" r:id="rId6"/>
    <p:sldId id="330" r:id="rId7"/>
    <p:sldId id="260" r:id="rId8"/>
    <p:sldId id="261" r:id="rId9"/>
    <p:sldId id="262" r:id="rId10"/>
    <p:sldId id="328" r:id="rId11"/>
    <p:sldId id="263" r:id="rId12"/>
    <p:sldId id="264" r:id="rId13"/>
    <p:sldId id="300" r:id="rId14"/>
    <p:sldId id="265" r:id="rId15"/>
    <p:sldId id="301" r:id="rId16"/>
    <p:sldId id="266" r:id="rId17"/>
    <p:sldId id="273" r:id="rId18"/>
    <p:sldId id="272" r:id="rId19"/>
    <p:sldId id="267" r:id="rId20"/>
    <p:sldId id="302" r:id="rId21"/>
    <p:sldId id="268" r:id="rId22"/>
    <p:sldId id="274" r:id="rId23"/>
    <p:sldId id="303" r:id="rId24"/>
    <p:sldId id="275" r:id="rId25"/>
    <p:sldId id="276" r:id="rId26"/>
    <p:sldId id="304" r:id="rId27"/>
    <p:sldId id="306" r:id="rId28"/>
    <p:sldId id="307" r:id="rId29"/>
    <p:sldId id="285" r:id="rId30"/>
    <p:sldId id="286" r:id="rId31"/>
    <p:sldId id="287" r:id="rId32"/>
    <p:sldId id="277" r:id="rId33"/>
    <p:sldId id="280" r:id="rId34"/>
    <p:sldId id="278" r:id="rId35"/>
    <p:sldId id="279" r:id="rId36"/>
    <p:sldId id="281" r:id="rId37"/>
    <p:sldId id="282" r:id="rId38"/>
    <p:sldId id="284" r:id="rId39"/>
    <p:sldId id="283" r:id="rId40"/>
    <p:sldId id="269" r:id="rId41"/>
    <p:sldId id="288" r:id="rId42"/>
    <p:sldId id="289" r:id="rId43"/>
    <p:sldId id="270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394" autoAdjust="0"/>
  </p:normalViewPr>
  <p:slideViewPr>
    <p:cSldViewPr snapToGrid="0">
      <p:cViewPr>
        <p:scale>
          <a:sx n="60" d="100"/>
          <a:sy n="60" d="100"/>
        </p:scale>
        <p:origin x="121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34571" y="3463004"/>
            <a:ext cx="80185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Disciplina: Inteligência Artificial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Docente:  André Luís Meneses Silva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Discentes:    Clovijan Bispo Rocha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Igor </a:t>
            </a:r>
            <a:r>
              <a:rPr lang="pt-B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Terriaga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Santos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Joan Vitor Mendonça de Jesus</a:t>
            </a:r>
            <a:endParaRPr lang="pt-BR" sz="3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534571" y="399093"/>
            <a:ext cx="10677380" cy="2110383"/>
            <a:chOff x="-1" y="763563"/>
            <a:chExt cx="9425355" cy="2110383"/>
          </a:xfrm>
        </p:grpSpPr>
        <p:sp>
          <p:nvSpPr>
            <p:cNvPr id="10" name="CaixaDeTexto 9"/>
            <p:cNvSpPr txBox="1"/>
            <p:nvPr/>
          </p:nvSpPr>
          <p:spPr>
            <a:xfrm>
              <a:off x="1163868" y="934954"/>
              <a:ext cx="82614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Universidade Federal de Sergipe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Campus Alberto Carvalho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Departamento de Sistemas de Informação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5"/>
            <a:stretch>
              <a:fillRect/>
            </a:stretch>
          </p:blipFill>
          <p:spPr>
            <a:xfrm>
              <a:off x="-1" y="763563"/>
              <a:ext cx="1037260" cy="1446550"/>
            </a:xfrm>
            <a:prstGeom prst="rect">
              <a:avLst/>
            </a:prstGeom>
          </p:spPr>
        </p:pic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8" y="5373858"/>
            <a:ext cx="2395378" cy="119768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ncoPara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5" y="28575"/>
            <a:ext cx="9851390" cy="6800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rgbClr val="049BE6"/>
                </a:solidFill>
                <a:latin typeface="+mn-lt"/>
              </a:rPr>
              <a:t>Passos Seguidos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Inicializar População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cada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alguns Indivíduos 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Fitness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Cross-over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Concepção da nova geração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analisarmos o problema, concluímos que o objetivo seria simular a disposição de horário dos professores ao longo da semana em um determinado período.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forma, o indivíduo modelado é um período propriamente dito, com o dia das aulas, organização das disciplinas ao longo dos dias e  os professores responsáveis pelas aulas destas disciplinas.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11847" t="18161" r="48543" b="14046"/>
          <a:stretch>
            <a:fillRect/>
          </a:stretch>
        </p:blipFill>
        <p:spPr>
          <a:xfrm>
            <a:off x="626745" y="1172210"/>
            <a:ext cx="5725795" cy="5509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1930" t="19072" r="54832" b="12353"/>
          <a:stretch>
            <a:fillRect/>
          </a:stretch>
        </p:blipFill>
        <p:spPr>
          <a:xfrm>
            <a:off x="6670040" y="1172210"/>
            <a:ext cx="4683760" cy="54336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rcRect l="11870" t="20365" r="44268" b="26326"/>
          <a:stretch>
            <a:fillRect/>
          </a:stretch>
        </p:blipFill>
        <p:spPr>
          <a:xfrm>
            <a:off x="626745" y="1071245"/>
            <a:ext cx="8374380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162192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as disciplinas fixas, é criada uma lista apenas com os horários vazios.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após é feito um sorteio desses horários, para determinar onde será inserido cada disciplina.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42837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14324" t="41687" r="40754" b="52479"/>
          <a:stretch>
            <a:fillRect/>
          </a:stretch>
        </p:blipFill>
        <p:spPr>
          <a:xfrm>
            <a:off x="232410" y="1177290"/>
            <a:ext cx="11790680" cy="861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rcRect l="13901" t="47090" r="31995" b="47458"/>
          <a:stretch>
            <a:fillRect/>
          </a:stretch>
        </p:blipFill>
        <p:spPr>
          <a:xfrm>
            <a:off x="91440" y="2202180"/>
            <a:ext cx="12045950" cy="854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rcRect l="9074" t="26817" r="30312" b="41931"/>
          <a:stretch>
            <a:fillRect/>
          </a:stretch>
        </p:blipFill>
        <p:spPr>
          <a:xfrm>
            <a:off x="149860" y="3220085"/>
            <a:ext cx="11512550" cy="33375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19500" y="5886450"/>
            <a:ext cx="1104900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professores possuem restrições de horários, ou seja, alguns deles preferem ministrar aulas com horários seguidos, já outros preferem que estas aulas sejam intercaladas. 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Sabendo disso, a função responsável por avaliar todos os indivíduos, os penaliza com um valor negativo de acordo com as restrições cadastradas  por cada professor.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Exemplo de restrições usadas:</a:t>
            </a:r>
          </a:p>
          <a:p>
            <a:pPr marL="0" indent="0" algn="just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Disciplinas do Professor “X” não podem ser  em dias seguidos;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é viável disciplinas de 6 créditos com todas aulas no mesmo dia;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função fitness leva em consideração também:</a:t>
            </a:r>
          </a:p>
          <a:p>
            <a:pPr marL="0" indent="0" algn="just">
              <a:buNone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Preferência de dias de cada professor;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 com 4 créditos no mesmo dia, mas com horário quebrado.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 Na criação dos indivíduos, todos eles vêm com uma aptidão de 100, e quando eles estão sendo avaliados, há uma penalização.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"/>
            <a:ext cx="747932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17481"/>
            <a:ext cx="10515600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 </a:t>
            </a:r>
            <a:r>
              <a:rPr lang="pt-BR" sz="9600" b="1" dirty="0">
                <a:solidFill>
                  <a:srgbClr val="049BE6"/>
                </a:solidFill>
                <a:latin typeface="+mn-lt"/>
              </a:rPr>
              <a:t>Algoritmo Genético</a:t>
            </a:r>
            <a:endParaRPr lang="pt-BR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787" r="32948" b="47400"/>
          <a:stretch>
            <a:fillRect/>
          </a:stretch>
        </p:blipFill>
        <p:spPr>
          <a:xfrm>
            <a:off x="255270" y="1485900"/>
            <a:ext cx="11680825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3028" t="32286" r="27383" b="31774"/>
          <a:stretch>
            <a:fillRect/>
          </a:stretch>
        </p:blipFill>
        <p:spPr>
          <a:xfrm>
            <a:off x="420370" y="2626995"/>
            <a:ext cx="11351895" cy="385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Para gerar uma nova população, se fez necessário ter um elitismo de </a:t>
            </a:r>
            <a:r>
              <a:rPr lang="pt-BR" sz="4400" b="1" dirty="0"/>
              <a:t>dois </a:t>
            </a:r>
            <a:r>
              <a:rPr lang="pt-BR" sz="4400" dirty="0"/>
              <a:t>indivíduos, pois esses indivíduos mais aptos que outros, estavam sendo perdidos.</a:t>
            </a:r>
          </a:p>
          <a:p>
            <a:pPr algn="just"/>
            <a:endParaRPr lang="pt-BR" sz="4400" b="1" dirty="0"/>
          </a:p>
          <a:p>
            <a:pPr algn="just"/>
            <a:r>
              <a:rPr lang="pt-BR" sz="4400" b="1" dirty="0"/>
              <a:t> </a:t>
            </a:r>
            <a:r>
              <a:rPr lang="pt-BR" sz="4400" dirty="0"/>
              <a:t>Após o elitismo, fazemos a seleção de forma aleatória para o Cross-Over.</a:t>
            </a:r>
            <a:endParaRPr lang="pt-BR" sz="4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A forma de seleção que foi utiliza foi, a roleta: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1 passo: somamos o total da aptidão daquela geração.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2 passo: obter um número aleatório entre 0 e o total do item anterior.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3 passo: testar se a aptidão do individuo atual, somado com as dos anteriores, é maior ou igual que o valor aleatório obtido no item anterior.</a:t>
            </a:r>
            <a:endParaRPr lang="pt-BR" sz="4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006" r="32508" b="50786"/>
          <a:stretch>
            <a:fillRect/>
          </a:stretch>
        </p:blipFill>
        <p:spPr>
          <a:xfrm>
            <a:off x="338455" y="1477645"/>
            <a:ext cx="11514455" cy="7804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9660" t="42695" r="43170" b="52609"/>
          <a:stretch>
            <a:fillRect/>
          </a:stretch>
        </p:blipFill>
        <p:spPr>
          <a:xfrm>
            <a:off x="220345" y="2695575"/>
            <a:ext cx="11862435" cy="779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 l="9660" t="32546" r="28994" b="57463"/>
          <a:stretch>
            <a:fillRect/>
          </a:stretch>
        </p:blipFill>
        <p:spPr>
          <a:xfrm>
            <a:off x="46990" y="4194175"/>
            <a:ext cx="12035790" cy="129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Por fim, o Cross-Over é feito da seguinte forma:</a:t>
            </a:r>
          </a:p>
          <a:p>
            <a:pPr lvl="1" algn="just"/>
            <a:r>
              <a:rPr lang="pt-BR" sz="4000" dirty="0"/>
              <a:t> Exemplo: 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810885"/>
            <a:ext cx="3230452" cy="17600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4841599"/>
            <a:ext cx="3230452" cy="17600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3206121"/>
            <a:ext cx="3001826" cy="16354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5097486"/>
            <a:ext cx="3001826" cy="1635478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4288665" y="2942823"/>
            <a:ext cx="1807335" cy="48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288665" y="3915178"/>
            <a:ext cx="1654937" cy="41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172755" y="3429000"/>
            <a:ext cx="1923245" cy="2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159876" y="4327301"/>
            <a:ext cx="1936124" cy="22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72755" y="3825025"/>
            <a:ext cx="1923245" cy="158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159876" y="4687910"/>
            <a:ext cx="2088523" cy="17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159876" y="4971245"/>
            <a:ext cx="1936124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4159876" y="5898524"/>
            <a:ext cx="1936124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2943664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Resultados Obtidos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10.000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00:19:42.9173284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gerações foi gerado 2 indivíduo com aptidão 95 e 4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2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C49BCA-0739-4D9B-AED9-243ACB35D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 b="4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8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BB043B-97BB-49C1-BDA1-27A7D23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16886" r="21198" b="42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15C151-A410-44D1-A4E3-24B000F540A0}"/>
              </a:ext>
            </a:extLst>
          </p:cNvPr>
          <p:cNvSpPr/>
          <p:nvPr/>
        </p:nvSpPr>
        <p:spPr>
          <a:xfrm>
            <a:off x="7644504" y="4690639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F65C76-654F-419E-9926-FC198ED92F79}"/>
              </a:ext>
            </a:extLst>
          </p:cNvPr>
          <p:cNvSpPr/>
          <p:nvPr/>
        </p:nvSpPr>
        <p:spPr>
          <a:xfrm>
            <a:off x="9894014" y="3877123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446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700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00:01:40.4181342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2 gerações foi gerado 1 indivíduo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rgbClr val="049BE6"/>
                </a:solidFill>
                <a:latin typeface="+mn-lt"/>
              </a:rPr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Algoritmo Genético?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Resolução do Problema utilizando Algoritmo Genético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software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Tecnologias Usadas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47490" y="323532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884961" y="204072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9934" r="8205" b="42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0953" y="3635062"/>
            <a:ext cx="2833352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3887212" y="1655190"/>
            <a:ext cx="1569606" cy="28164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500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00:01:02.5991522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20501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2279653" y="101041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781886"/>
            <a:ext cx="5753818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6891855" y="1282930"/>
            <a:ext cx="1587814" cy="2273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250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00:00:23.4041374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3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165" r="6725" b="4870"/>
          <a:stretch>
            <a:fillRect/>
          </a:stretch>
        </p:blipFill>
        <p:spPr>
          <a:xfrm>
            <a:off x="-103030" y="0"/>
            <a:ext cx="1229503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9303" y="3647451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266774" y="2452852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458" t="9557" r="14225" b="4579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59098" y="3493395"/>
            <a:ext cx="2099257" cy="77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/>
          <p:cNvSpPr/>
          <p:nvPr/>
        </p:nvSpPr>
        <p:spPr>
          <a:xfrm rot="4373822">
            <a:off x="4535162" y="1093536"/>
            <a:ext cx="1781368" cy="3594066"/>
          </a:xfrm>
          <a:prstGeom prst="downArrow">
            <a:avLst>
              <a:gd name="adj1" fmla="val 50000"/>
              <a:gd name="adj2" fmla="val 535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0309" r="19935" b="6457"/>
          <a:stretch>
            <a:fillRect/>
          </a:stretch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846791" y="6027313"/>
            <a:ext cx="2319451" cy="44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418087" y="1311499"/>
            <a:ext cx="2319451" cy="4657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O que é Algoritmo Genético (AG)?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982579" y="219804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técnica de busca utilizada para achar soluções aproximadas em problemas de otimização e busca, usando conceitos inspiradas pela biologia evolutiva.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50541"/>
            <a:ext cx="10880188" cy="20736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Demonstração!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49" y="2272663"/>
            <a:ext cx="5709634" cy="424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655906" y="342884"/>
            <a:ext cx="10880188" cy="1458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Trabalhos Futuros!</a:t>
            </a: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uma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 Neural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classificar se o horário é bom ou ruim.</a:t>
            </a:r>
          </a:p>
          <a:p>
            <a:pPr algn="just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métodos de alteração, remoção e detalhes de cada Módulo (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Disciplina, Período/Ano, Horário, Restrição disponibilidade professor, Restrição de disciplina fixa de outro departamento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342885"/>
            <a:ext cx="10880188" cy="1048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Tecnologias Utilizadas!</a:t>
            </a:r>
          </a:p>
        </p:txBody>
      </p:sp>
      <p:pic>
        <p:nvPicPr>
          <p:cNvPr id="1026" name="Picture 2" descr="Image result for aspnet.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" y="4997588"/>
            <a:ext cx="3216861" cy="1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37" y="4134626"/>
            <a:ext cx="2692875" cy="2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otstr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69" y="4156437"/>
            <a:ext cx="3216861" cy="27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5" y="1995915"/>
            <a:ext cx="2396677" cy="23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sual stud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23717" r="6272" b="27414"/>
          <a:stretch>
            <a:fillRect/>
          </a:stretch>
        </p:blipFill>
        <p:spPr bwMode="auto">
          <a:xfrm>
            <a:off x="6092144" y="1892366"/>
            <a:ext cx="5246651" cy="19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96"/>
            <a:ext cx="12192000" cy="6939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522CAA-9CC7-49F6-8268-D03947833323}"/>
              </a:ext>
            </a:extLst>
          </p:cNvPr>
          <p:cNvSpPr txBox="1">
            <a:spLocks/>
          </p:cNvSpPr>
          <p:nvPr/>
        </p:nvSpPr>
        <p:spPr>
          <a:xfrm>
            <a:off x="838200" y="368969"/>
            <a:ext cx="10515600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Seleção Natural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73D1B-72A2-4721-81FB-6DEFDB6A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1"/>
          <a:stretch/>
        </p:blipFill>
        <p:spPr>
          <a:xfrm>
            <a:off x="179654" y="2150790"/>
            <a:ext cx="12012346" cy="46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062E42-E68C-4C52-8130-37BBAE6447E4}"/>
              </a:ext>
            </a:extLst>
          </p:cNvPr>
          <p:cNvSpPr txBox="1">
            <a:spLocks/>
          </p:cNvSpPr>
          <p:nvPr/>
        </p:nvSpPr>
        <p:spPr>
          <a:xfrm>
            <a:off x="515352" y="256674"/>
            <a:ext cx="11161295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Recombinação (</a:t>
            </a:r>
            <a:r>
              <a:rPr lang="pt-BR" sz="6600" b="1" i="1" dirty="0">
                <a:solidFill>
                  <a:srgbClr val="049BE6"/>
                </a:solidFill>
                <a:latin typeface="+mn-lt"/>
              </a:rPr>
              <a:t>crossing over</a:t>
            </a:r>
            <a:r>
              <a:rPr lang="pt-BR" sz="6600" b="1" dirty="0">
                <a:solidFill>
                  <a:srgbClr val="049BE6"/>
                </a:solidFill>
                <a:latin typeface="+mn-lt"/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B40105-B26E-4BD2-BDD9-9138F3F0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3" y="1523999"/>
            <a:ext cx="9910011" cy="5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6138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571625"/>
            <a:ext cx="4541520" cy="50317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17255" y="4951828"/>
            <a:ext cx="337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Chefe do Departamento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21212" y="1730326"/>
            <a:ext cx="11549575" cy="4712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Criação de horários dos 	professores;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Seguindo as recomendações/restrições de 	cada professor;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haver choque;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Inserir disciplinas de outros cursos dentro 	do horário (horários fixos);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355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506437"/>
            <a:ext cx="10515600" cy="970671"/>
          </a:xfrm>
        </p:spPr>
        <p:txBody>
          <a:bodyPr>
            <a:noAutofit/>
          </a:bodyPr>
          <a:lstStyle/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Resolução do problema utilizando Algoritmo Genético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1" y="1791170"/>
            <a:ext cx="7906042" cy="497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691</Words>
  <Application>Microsoft Office PowerPoint</Application>
  <PresentationFormat>Widescreen</PresentationFormat>
  <Paragraphs>117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 Algoritmo Genético</vt:lpstr>
      <vt:lpstr>Agenda</vt:lpstr>
      <vt:lpstr>O que é Algoritmo Genético (AG)?</vt:lpstr>
      <vt:lpstr>Apresentação do PowerPoint</vt:lpstr>
      <vt:lpstr>Apresentação do PowerPoint</vt:lpstr>
      <vt:lpstr>O problema!</vt:lpstr>
      <vt:lpstr>O problema!</vt:lpstr>
      <vt:lpstr>Resolução do problema utilizando Algoritmo Genético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clovijan Rocha</dc:creator>
  <cp:lastModifiedBy>clovijan Rocha</cp:lastModifiedBy>
  <cp:revision>58</cp:revision>
  <dcterms:created xsi:type="dcterms:W3CDTF">2019-09-10T20:19:00Z</dcterms:created>
  <dcterms:modified xsi:type="dcterms:W3CDTF">2019-09-12T00:22:41Z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